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57" r:id="rId4"/>
    <p:sldId id="266" r:id="rId5"/>
    <p:sldId id="26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962B-8189-476E-9594-9E9976EEAD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053096-7C8E-484F-89C4-69EB053518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01D533-EC34-4A9A-9265-6A7C0311D624}"/>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5" name="Footer Placeholder 4">
            <a:extLst>
              <a:ext uri="{FF2B5EF4-FFF2-40B4-BE49-F238E27FC236}">
                <a16:creationId xmlns:a16="http://schemas.microsoft.com/office/drawing/2014/main" id="{A4B52C98-2963-4A2F-9E89-24C7C4CE0A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A5A0B0-6EC1-4B30-8098-F9B0D05152A9}"/>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35475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5162-1C34-4067-9B14-12E1393E97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54344B-7403-4061-9E02-D2F76B19F8A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96A995-5162-4C95-AF3B-FC0A83E8D3BD}"/>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5" name="Footer Placeholder 4">
            <a:extLst>
              <a:ext uri="{FF2B5EF4-FFF2-40B4-BE49-F238E27FC236}">
                <a16:creationId xmlns:a16="http://schemas.microsoft.com/office/drawing/2014/main" id="{E9E3795C-8A4F-41D5-BE9B-277475FBE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8F3F36-97CC-4310-98DE-03131BF8B062}"/>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845127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2D7AC-83C0-42FD-8156-B38E7DA512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B760F4-F376-4955-B438-B5F0BD0500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F30D01F-AC3E-4DFB-A5E5-1C9C24DD3D98}"/>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5" name="Footer Placeholder 4">
            <a:extLst>
              <a:ext uri="{FF2B5EF4-FFF2-40B4-BE49-F238E27FC236}">
                <a16:creationId xmlns:a16="http://schemas.microsoft.com/office/drawing/2014/main" id="{3D490D4A-3446-47D4-BED4-D39B72D734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1E9C55-188B-46D3-AAAA-15B34F23958B}"/>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761261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9D20E-F533-4F53-AF74-BFCF9A67A0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52DFDD-4E58-4195-8661-ACCC5248C34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0392B6-9B85-4D82-881E-462DE587F9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5C4FF4-451A-419D-9F06-3C21318CD348}"/>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6" name="Footer Placeholder 5">
            <a:extLst>
              <a:ext uri="{FF2B5EF4-FFF2-40B4-BE49-F238E27FC236}">
                <a16:creationId xmlns:a16="http://schemas.microsoft.com/office/drawing/2014/main" id="{7559419C-B031-4818-8595-7A7AE959E1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11E0BD-1618-4193-AC17-FFE50C5862EC}"/>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4143399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CC4C9-FAB1-418A-8254-7D1F0E97D0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DF7488-21C9-44B6-A415-FA8F51706A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046437E-F830-49CA-B9F7-B0B262DA150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49F19-61AC-4BDC-BE70-75B97FD5FB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7438EA6-FB34-4C68-A1B7-300A880F79B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2557E3-3468-4BE2-B790-CD0B6A39673B}"/>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8" name="Footer Placeholder 7">
            <a:extLst>
              <a:ext uri="{FF2B5EF4-FFF2-40B4-BE49-F238E27FC236}">
                <a16:creationId xmlns:a16="http://schemas.microsoft.com/office/drawing/2014/main" id="{7FBE0EC7-A740-4B3B-AF3B-C498B17D41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0D990A-A46B-4CFB-BE6D-CAFD0CB86740}"/>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426575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EBC19-1159-4B38-877D-05894E8E0C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78FFFD-BE9B-4291-B583-AF56AEF84774}"/>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4" name="Footer Placeholder 3">
            <a:extLst>
              <a:ext uri="{FF2B5EF4-FFF2-40B4-BE49-F238E27FC236}">
                <a16:creationId xmlns:a16="http://schemas.microsoft.com/office/drawing/2014/main" id="{F6CEAE6D-DB55-4779-95C3-7CE1BBE8EB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98994F-7AD4-4637-AB74-DAA56266C034}"/>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106569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F9425B-6941-42C6-A231-754D66C4A128}"/>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3" name="Footer Placeholder 2">
            <a:extLst>
              <a:ext uri="{FF2B5EF4-FFF2-40B4-BE49-F238E27FC236}">
                <a16:creationId xmlns:a16="http://schemas.microsoft.com/office/drawing/2014/main" id="{8BAA04CC-C809-41E1-82CB-525107B44A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42AA36-8CB7-4D2E-A7EB-134A424E77C4}"/>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2084110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27B61-3C82-4543-8F9E-5A46D34737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1256FD-E93F-446D-B656-453449B861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C35192-D869-4880-ACB4-5AEEE82EE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6F428A8-C13A-40BA-93CF-2EA1CDAF116A}"/>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6" name="Footer Placeholder 5">
            <a:extLst>
              <a:ext uri="{FF2B5EF4-FFF2-40B4-BE49-F238E27FC236}">
                <a16:creationId xmlns:a16="http://schemas.microsoft.com/office/drawing/2014/main" id="{9F4AB970-3E67-44A7-8E34-90EA85D4AE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EB9BE3-D2E8-4D1B-AB3A-F7E5C491A137}"/>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25049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074B2-516C-42AE-9656-836306E259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24DE69-90AB-4B5C-8510-469B05098A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C9955E-0983-4400-B318-09A32C3C8E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7D59A7-74B9-4814-B0F7-C637F8852A0E}"/>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6" name="Footer Placeholder 5">
            <a:extLst>
              <a:ext uri="{FF2B5EF4-FFF2-40B4-BE49-F238E27FC236}">
                <a16:creationId xmlns:a16="http://schemas.microsoft.com/office/drawing/2014/main" id="{E408C714-FE65-4296-8C24-1BAD2E98B8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27939A-40B3-47F1-85B0-DB8E380497F0}"/>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452527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93D50-45F5-4178-9702-C4EE024A63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9D134C-2F00-4348-9FF1-2C7D51A2F25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16CC4A-3EC5-4BD6-84E4-A2EE1C6F78E0}"/>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5" name="Footer Placeholder 4">
            <a:extLst>
              <a:ext uri="{FF2B5EF4-FFF2-40B4-BE49-F238E27FC236}">
                <a16:creationId xmlns:a16="http://schemas.microsoft.com/office/drawing/2014/main" id="{01403455-1BD2-4626-A91F-AD033ECB9D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4F6C1B-6BEE-49A0-95F9-073C3241712B}"/>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3501898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7D6018-3D9E-4FDA-ABDA-DFA827E167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017861-21E4-4C10-9B30-F91AF55DE85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C80AC9-C909-4AE0-9EE4-E0DBE403F481}"/>
              </a:ext>
            </a:extLst>
          </p:cNvPr>
          <p:cNvSpPr>
            <a:spLocks noGrp="1"/>
          </p:cNvSpPr>
          <p:nvPr>
            <p:ph type="dt" sz="half" idx="10"/>
          </p:nvPr>
        </p:nvSpPr>
        <p:spPr/>
        <p:txBody>
          <a:bodyPr/>
          <a:lstStyle/>
          <a:p>
            <a:fld id="{F52BC8FD-28C2-4612-BABB-889429870BE3}" type="datetimeFigureOut">
              <a:rPr lang="en-US" smtClean="0"/>
              <a:t>8/3/2022</a:t>
            </a:fld>
            <a:endParaRPr lang="en-US"/>
          </a:p>
        </p:txBody>
      </p:sp>
      <p:sp>
        <p:nvSpPr>
          <p:cNvPr id="5" name="Footer Placeholder 4">
            <a:extLst>
              <a:ext uri="{FF2B5EF4-FFF2-40B4-BE49-F238E27FC236}">
                <a16:creationId xmlns:a16="http://schemas.microsoft.com/office/drawing/2014/main" id="{BA49E3C2-5C5F-4C3D-92D7-5CE8742252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D2D143-20DE-401E-98CE-38C6189B78B7}"/>
              </a:ext>
            </a:extLst>
          </p:cNvPr>
          <p:cNvSpPr>
            <a:spLocks noGrp="1"/>
          </p:cNvSpPr>
          <p:nvPr>
            <p:ph type="sldNum" sz="quarter" idx="12"/>
          </p:nvPr>
        </p:nvSpPr>
        <p:spPr/>
        <p:txBody>
          <a:bodyPr/>
          <a:lstStyle/>
          <a:p>
            <a:fld id="{99B351E1-B9AA-4F97-81FD-92F1A4D4660F}" type="slidenum">
              <a:rPr lang="en-US" smtClean="0"/>
              <a:t>‹#›</a:t>
            </a:fld>
            <a:endParaRPr lang="en-US"/>
          </a:p>
        </p:txBody>
      </p:sp>
    </p:spTree>
    <p:extLst>
      <p:ext uri="{BB962C8B-B14F-4D97-AF65-F5344CB8AC3E}">
        <p14:creationId xmlns:p14="http://schemas.microsoft.com/office/powerpoint/2010/main" val="194806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A0BB78-A29B-4966-8797-5667585EF0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B0E3B9-4D3F-4F42-B35A-2A0FAA9336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B95BC4-D9D6-449D-A7C0-D5842F527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BC8FD-28C2-4612-BABB-889429870BE3}" type="datetimeFigureOut">
              <a:rPr lang="en-US" smtClean="0"/>
              <a:t>8/3/2022</a:t>
            </a:fld>
            <a:endParaRPr lang="en-US"/>
          </a:p>
        </p:txBody>
      </p:sp>
      <p:sp>
        <p:nvSpPr>
          <p:cNvPr id="5" name="Footer Placeholder 4">
            <a:extLst>
              <a:ext uri="{FF2B5EF4-FFF2-40B4-BE49-F238E27FC236}">
                <a16:creationId xmlns:a16="http://schemas.microsoft.com/office/drawing/2014/main" id="{95E9B7CF-DD60-45EE-9408-629850BD37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43C1A6-0305-4958-B1D3-6F72EDF9AC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B351E1-B9AA-4F97-81FD-92F1A4D4660F}" type="slidenum">
              <a:rPr lang="en-US" smtClean="0"/>
              <a:t>‹#›</a:t>
            </a:fld>
            <a:endParaRPr lang="en-US"/>
          </a:p>
        </p:txBody>
      </p:sp>
    </p:spTree>
    <p:extLst>
      <p:ext uri="{BB962C8B-B14F-4D97-AF65-F5344CB8AC3E}">
        <p14:creationId xmlns:p14="http://schemas.microsoft.com/office/powerpoint/2010/main" val="2605122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AEDEB7-2590-46D6-9051-1E7272745C74}"/>
              </a:ext>
            </a:extLst>
          </p:cNvPr>
          <p:cNvPicPr>
            <a:picLocks noChangeAspect="1"/>
          </p:cNvPicPr>
          <p:nvPr/>
        </p:nvPicPr>
        <p:blipFill>
          <a:blip r:embed="rId2" cstate="print"/>
          <a:stretch>
            <a:fillRect/>
          </a:stretch>
        </p:blipFill>
        <p:spPr>
          <a:xfrm>
            <a:off x="1777093" y="0"/>
            <a:ext cx="8433707" cy="6703078"/>
          </a:xfrm>
          <a:prstGeom prst="rect">
            <a:avLst/>
          </a:prstGeom>
        </p:spPr>
      </p:pic>
      <p:sp>
        <p:nvSpPr>
          <p:cNvPr id="6" name="Content Placeholder 2">
            <a:extLst>
              <a:ext uri="{FF2B5EF4-FFF2-40B4-BE49-F238E27FC236}">
                <a16:creationId xmlns:a16="http://schemas.microsoft.com/office/drawing/2014/main" id="{F2E89D0C-FA5D-41E3-B241-6FBB4E80A5A3}"/>
              </a:ext>
            </a:extLst>
          </p:cNvPr>
          <p:cNvSpPr>
            <a:spLocks noGrp="1"/>
          </p:cNvSpPr>
          <p:nvPr>
            <p:ph idx="1"/>
          </p:nvPr>
        </p:nvSpPr>
        <p:spPr>
          <a:xfrm>
            <a:off x="1676401" y="304801"/>
            <a:ext cx="8381999" cy="4525963"/>
          </a:xfrm>
        </p:spPr>
        <p:txBody>
          <a:bodyPr>
            <a:normAutofit/>
          </a:bodyPr>
          <a:lstStyle/>
          <a:p>
            <a:pPr marL="0" indent="0" algn="ctr">
              <a:buNone/>
            </a:pPr>
            <a:r>
              <a:rPr lang="en-US" sz="5400" b="1" dirty="0">
                <a:solidFill>
                  <a:srgbClr val="FF0000"/>
                </a:solidFill>
              </a:rPr>
              <a:t>COURSE CODE: MUSA103TH</a:t>
            </a:r>
          </a:p>
          <a:p>
            <a:pPr marL="0" indent="0" algn="ctr">
              <a:buNone/>
            </a:pPr>
            <a:r>
              <a:rPr lang="en-US" sz="4400" dirty="0"/>
              <a:t>Theory of Indian Music </a:t>
            </a:r>
          </a:p>
          <a:p>
            <a:pPr marL="0" indent="0" algn="ctr">
              <a:buNone/>
            </a:pPr>
            <a:r>
              <a:rPr lang="en-US" sz="4400" dirty="0"/>
              <a:t>(General) &amp; Biographies of Musicians, Composers &amp; Musicologists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05241B-1DC3-4B87-9793-B1ED5515D4A3}"/>
              </a:ext>
            </a:extLst>
          </p:cNvPr>
          <p:cNvPicPr>
            <a:picLocks noChangeAspect="1"/>
          </p:cNvPicPr>
          <p:nvPr/>
        </p:nvPicPr>
        <p:blipFill>
          <a:blip r:embed="rId2" cstate="print"/>
          <a:stretch>
            <a:fillRect/>
          </a:stretch>
        </p:blipFill>
        <p:spPr>
          <a:xfrm>
            <a:off x="2438400" y="640219"/>
            <a:ext cx="6858000" cy="5577562"/>
          </a:xfrm>
          <a:prstGeom prst="rect">
            <a:avLst/>
          </a:prstGeom>
        </p:spPr>
      </p:pic>
      <p:sp>
        <p:nvSpPr>
          <p:cNvPr id="5" name="Rectangle 4">
            <a:extLst>
              <a:ext uri="{FF2B5EF4-FFF2-40B4-BE49-F238E27FC236}">
                <a16:creationId xmlns:a16="http://schemas.microsoft.com/office/drawing/2014/main" id="{9C1A5ADB-B87D-4731-8803-1FBC727FE1FB}"/>
              </a:ext>
            </a:extLst>
          </p:cNvPr>
          <p:cNvSpPr/>
          <p:nvPr/>
        </p:nvSpPr>
        <p:spPr>
          <a:xfrm>
            <a:off x="4648200" y="1828801"/>
            <a:ext cx="3262432" cy="3631763"/>
          </a:xfrm>
          <a:prstGeom prst="rect">
            <a:avLst/>
          </a:prstGeom>
        </p:spPr>
        <p:txBody>
          <a:bodyPr wrap="none">
            <a:spAutoFit/>
          </a:bodyPr>
          <a:lstStyle/>
          <a:p>
            <a:pPr algn="ctr"/>
            <a:r>
              <a:rPr lang="hi-IN" sz="11500" b="1" dirty="0">
                <a:solidFill>
                  <a:srgbClr val="00B050"/>
                </a:solidFill>
              </a:rPr>
              <a:t>राग </a:t>
            </a:r>
            <a:endParaRPr lang="en-US" sz="11500" b="1" dirty="0">
              <a:solidFill>
                <a:srgbClr val="00B050"/>
              </a:solidFill>
            </a:endParaRPr>
          </a:p>
          <a:p>
            <a:pPr algn="ctr"/>
            <a:r>
              <a:rPr lang="hi-IN" sz="11500" b="1" dirty="0">
                <a:solidFill>
                  <a:srgbClr val="00B050"/>
                </a:solidFill>
              </a:rPr>
              <a:t>यमन</a:t>
            </a:r>
            <a:endParaRPr lang="en-US" sz="11500" b="1" dirty="0">
              <a:solidFill>
                <a:srgbClr val="00B050"/>
              </a:solidFill>
            </a:endParaRPr>
          </a:p>
        </p:txBody>
      </p:sp>
    </p:spTree>
    <p:extLst>
      <p:ext uri="{BB962C8B-B14F-4D97-AF65-F5344CB8AC3E}">
        <p14:creationId xmlns:p14="http://schemas.microsoft.com/office/powerpoint/2010/main" val="4121868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33401"/>
            <a:ext cx="8229600" cy="5592763"/>
          </a:xfrm>
        </p:spPr>
        <p:txBody>
          <a:bodyPr>
            <a:normAutofit fontScale="70000" lnSpcReduction="20000"/>
          </a:bodyPr>
          <a:lstStyle/>
          <a:p>
            <a:pPr marL="0" indent="0" algn="ctr">
              <a:buNone/>
            </a:pPr>
            <a:r>
              <a:rPr lang="hi-IN" dirty="0"/>
              <a:t>थाट कल्याण जाति सम्पूर्ण मध्यम तीख मान। </a:t>
            </a:r>
            <a:endParaRPr lang="en-US" dirty="0"/>
          </a:p>
          <a:p>
            <a:pPr marL="0" indent="0" algn="ctr">
              <a:buNone/>
            </a:pPr>
            <a:r>
              <a:rPr lang="hi-IN" dirty="0"/>
              <a:t>गनि वादी संवादी यमन के रात्रि को कर गान ||- </a:t>
            </a:r>
            <a:endParaRPr lang="en-US" dirty="0"/>
          </a:p>
          <a:p>
            <a:pPr marL="0" indent="0">
              <a:buNone/>
            </a:pPr>
            <a:r>
              <a:rPr lang="hi-IN" dirty="0"/>
              <a:t>राग </a:t>
            </a:r>
            <a:r>
              <a:rPr lang="en-US" dirty="0"/>
              <a:t>   </a:t>
            </a:r>
            <a:r>
              <a:rPr lang="hi-IN" dirty="0"/>
              <a:t>यमन</a:t>
            </a:r>
            <a:r>
              <a:rPr lang="en-US" dirty="0"/>
              <a:t> 		          </a:t>
            </a:r>
            <a:r>
              <a:rPr lang="hi-IN" dirty="0"/>
              <a:t>वर्जित स्वर कोई नहीं</a:t>
            </a:r>
            <a:endParaRPr lang="en-US" dirty="0"/>
          </a:p>
          <a:p>
            <a:pPr marL="0" indent="0">
              <a:buNone/>
            </a:pPr>
            <a:r>
              <a:rPr lang="hi-IN" dirty="0"/>
              <a:t>ठाठ </a:t>
            </a:r>
            <a:r>
              <a:rPr lang="en-US" dirty="0"/>
              <a:t>  </a:t>
            </a:r>
            <a:r>
              <a:rPr lang="hi-IN" dirty="0"/>
              <a:t>कल्याण </a:t>
            </a:r>
            <a:r>
              <a:rPr lang="en-US" dirty="0"/>
              <a:t>     		          </a:t>
            </a:r>
            <a:r>
              <a:rPr lang="hi-IN" dirty="0"/>
              <a:t>आरोह- सा रे ग म प ध नि सां </a:t>
            </a:r>
            <a:endParaRPr lang="en-US" dirty="0"/>
          </a:p>
          <a:p>
            <a:pPr marL="0" indent="0">
              <a:buNone/>
            </a:pPr>
            <a:r>
              <a:rPr lang="hi-IN" dirty="0"/>
              <a:t>जाति सम्पूर्ण</a:t>
            </a:r>
            <a:r>
              <a:rPr lang="en-US" dirty="0"/>
              <a:t>                                   </a:t>
            </a:r>
            <a:r>
              <a:rPr lang="hi-IN" dirty="0"/>
              <a:t>अवरोह सां नि ध प म ग रे सा</a:t>
            </a:r>
            <a:endParaRPr lang="en-US" dirty="0"/>
          </a:p>
          <a:p>
            <a:pPr marL="0" indent="0">
              <a:buNone/>
            </a:pPr>
            <a:r>
              <a:rPr lang="hi-IN" dirty="0"/>
              <a:t>स्वर</a:t>
            </a:r>
            <a:r>
              <a:rPr lang="en-US" dirty="0"/>
              <a:t>    </a:t>
            </a:r>
            <a:r>
              <a:rPr lang="hi-IN" dirty="0"/>
              <a:t>म तीव्र अन्य शुद्ध </a:t>
            </a:r>
            <a:r>
              <a:rPr lang="en-US" dirty="0"/>
              <a:t>           </a:t>
            </a:r>
            <a:r>
              <a:rPr lang="hi-IN" dirty="0"/>
              <a:t>गायन समय रात्रि का प्रथम प्रहर</a:t>
            </a:r>
            <a:endParaRPr lang="en-US" dirty="0"/>
          </a:p>
          <a:p>
            <a:pPr marL="0" indent="0">
              <a:buNone/>
            </a:pPr>
            <a:r>
              <a:rPr lang="hi-IN" dirty="0"/>
              <a:t>वादी</a:t>
            </a:r>
            <a:r>
              <a:rPr lang="en-US" dirty="0"/>
              <a:t>   </a:t>
            </a:r>
            <a:r>
              <a:rPr lang="hi-IN" dirty="0"/>
              <a:t>गु संवादी - निः </a:t>
            </a:r>
            <a:r>
              <a:rPr lang="en-US" dirty="0"/>
              <a:t>                   </a:t>
            </a:r>
            <a:r>
              <a:rPr lang="hi-IN" dirty="0"/>
              <a:t>पकड़ नि</a:t>
            </a:r>
            <a:r>
              <a:rPr lang="en-US" dirty="0"/>
              <a:t> </a:t>
            </a:r>
            <a:r>
              <a:rPr lang="hi-IN" dirty="0"/>
              <a:t>धु</a:t>
            </a:r>
            <a:r>
              <a:rPr lang="en-US" dirty="0"/>
              <a:t> </a:t>
            </a:r>
            <a:r>
              <a:rPr lang="hi-IN" dirty="0"/>
              <a:t>नि</a:t>
            </a:r>
            <a:r>
              <a:rPr lang="en-US" dirty="0"/>
              <a:t> </a:t>
            </a:r>
            <a:r>
              <a:rPr lang="hi-IN" dirty="0"/>
              <a:t>रे</a:t>
            </a:r>
            <a:r>
              <a:rPr lang="en-US" dirty="0"/>
              <a:t> </a:t>
            </a:r>
            <a:r>
              <a:rPr lang="hi-IN" dirty="0"/>
              <a:t>ग, रे</a:t>
            </a:r>
            <a:r>
              <a:rPr lang="en-US" dirty="0"/>
              <a:t> </a:t>
            </a:r>
            <a:r>
              <a:rPr lang="hi-IN" dirty="0"/>
              <a:t>मं</a:t>
            </a:r>
            <a:r>
              <a:rPr lang="en-US" dirty="0"/>
              <a:t> </a:t>
            </a:r>
            <a:r>
              <a:rPr lang="hi-IN" dirty="0"/>
              <a:t>ग,</a:t>
            </a:r>
            <a:endParaRPr lang="en-US" dirty="0"/>
          </a:p>
          <a:p>
            <a:pPr marL="0" indent="0">
              <a:buNone/>
            </a:pPr>
            <a:r>
              <a:rPr lang="hi-IN" dirty="0"/>
              <a:t>समप्रकृतिक राग</a:t>
            </a:r>
            <a:r>
              <a:rPr lang="en-US" dirty="0"/>
              <a:t>                               </a:t>
            </a:r>
            <a:r>
              <a:rPr lang="hi-IN" dirty="0"/>
              <a:t>यमन कल्याण</a:t>
            </a:r>
            <a:endParaRPr lang="en-US" dirty="0"/>
          </a:p>
          <a:p>
            <a:pPr marL="0" indent="0">
              <a:buNone/>
            </a:pPr>
            <a:endParaRPr lang="en-US" dirty="0"/>
          </a:p>
          <a:p>
            <a:pPr marL="0" indent="0">
              <a:buNone/>
            </a:pPr>
            <a:r>
              <a:rPr lang="hi-IN" dirty="0"/>
              <a:t>राग यमन को कल्याण का ही पर्यायवाची जाना जाता है। मात्र कल्याण कह देने से यमन का बोध होता है, ऐसा गुणीजनों का मानना है। हां राग "यमन कल्याण " अवश्य एक अलग राग है जिसमें मात्र शुद्ध मध्यम के कुशल एवं वैचित्रयपूर्ण प्रयोग से इसे यमन अथवा कल्याण से पृथक कर दिया जाता है। राग यमन अत्यधिक प्रचलित एवं लोकप्रिय राग है। संगीत का शिक्षण प्रायः इसी राग से आरम्भ किया जाता है। इस राग की लोकप्रियता का प्रमुख कारण है कि वाद्य-यन्त्रों के लिए इस राग की स्वरावली सरल प्रतीत होती है साथ ही गायन की प्रत्येक विधा ध्रुवपद, धमार, ख्याल, गीत, गजल, भजन इत्यादि के लिए यह बहुत कर्णप्रिय एवं उपयोगी राग है।</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Words>
  <Application>Microsoft Office PowerPoint</Application>
  <PresentationFormat>Widescreen</PresentationFormat>
  <Paragraphs>22</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2022-08-03T09:53:41Z</dcterms:created>
  <dcterms:modified xsi:type="dcterms:W3CDTF">2022-08-03T09:53:51Z</dcterms:modified>
</cp:coreProperties>
</file>